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861" r:id="rId2"/>
    <p:sldId id="967" r:id="rId3"/>
    <p:sldId id="968" r:id="rId4"/>
    <p:sldId id="983" r:id="rId5"/>
    <p:sldId id="980" r:id="rId6"/>
    <p:sldId id="985" r:id="rId7"/>
    <p:sldId id="984" r:id="rId8"/>
    <p:sldId id="986" r:id="rId9"/>
    <p:sldId id="987" r:id="rId10"/>
    <p:sldId id="988" r:id="rId11"/>
    <p:sldId id="989" r:id="rId12"/>
    <p:sldId id="976" r:id="rId13"/>
    <p:sldId id="991" r:id="rId14"/>
    <p:sldId id="990" r:id="rId15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64" autoAdjust="0"/>
    <p:restoredTop sz="82491" autoAdjust="0"/>
  </p:normalViewPr>
  <p:slideViewPr>
    <p:cSldViewPr>
      <p:cViewPr varScale="1">
        <p:scale>
          <a:sx n="188" d="100"/>
          <a:sy n="188" d="100"/>
        </p:scale>
        <p:origin x="472" y="1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10/21/20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855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8248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1872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503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24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022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309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545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824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294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6458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849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 Peter 2:4-10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4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i="1" u="sng" dirty="0">
                <a:solidFill>
                  <a:srgbClr val="FFFF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 did it my way</a:t>
            </a:r>
            <a:r>
              <a:rPr lang="en-AU" sz="2800" i="1" dirty="0">
                <a:solidFill>
                  <a:srgbClr val="FFFF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</a:t>
            </a:r>
            <a:r>
              <a:rPr lang="en-AU" sz="2000" dirty="0">
                <a:solidFill>
                  <a:srgbClr val="FFFF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(an ode to prideful self-sufficiency and rebellion against God)</a:t>
            </a:r>
            <a:endParaRPr lang="en-AU" sz="20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2EB86C9-EA1F-F84B-95FF-C45ADEE09BE9}"/>
              </a:ext>
            </a:extLst>
          </p:cNvPr>
          <p:cNvSpPr/>
          <p:nvPr/>
        </p:nvSpPr>
        <p:spPr>
          <a:xfrm>
            <a:off x="2339752" y="1129308"/>
            <a:ext cx="56166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 what is a man, what has he got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If not himself, then he has not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 say all the things he truly feels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u="sn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not the words of one who kneels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record shows, I took the blows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But </a:t>
            </a:r>
            <a:r>
              <a:rPr lang="en-AU" sz="2400" i="1" u="sn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did it my way</a:t>
            </a:r>
            <a:endParaRPr lang="en-AU" sz="2400" u="sng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579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F909BA4-C29C-3A4D-84F0-759E3644C04E}"/>
              </a:ext>
            </a:extLst>
          </p:cNvPr>
          <p:cNvSpPr txBox="1"/>
          <p:nvPr/>
        </p:nvSpPr>
        <p:spPr>
          <a:xfrm>
            <a:off x="23003" y="27847"/>
            <a:ext cx="3563888" cy="15696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Gospel is the Best News Ever.</a:t>
            </a:r>
          </a:p>
          <a:p>
            <a:pPr algn="ctr"/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Jesus and His Gospel  </a:t>
            </a:r>
            <a:r>
              <a:rPr lang="en-A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offensive to many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5F39C9-2285-514C-A6E0-3B7E67B5C4EC}"/>
              </a:ext>
            </a:extLst>
          </p:cNvPr>
          <p:cNvSpPr txBox="1"/>
          <p:nvPr/>
        </p:nvSpPr>
        <p:spPr>
          <a:xfrm>
            <a:off x="-5163" y="2042758"/>
            <a:ext cx="50092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one can ignore Jesus – He is in your path: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0615A3-467F-0842-8132-88AC6A03C03F}"/>
              </a:ext>
            </a:extLst>
          </p:cNvPr>
          <p:cNvSpPr/>
          <p:nvPr/>
        </p:nvSpPr>
        <p:spPr>
          <a:xfrm>
            <a:off x="3649957" y="27847"/>
            <a:ext cx="5472608" cy="20149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7 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So the honour is for you who believe, but for those who do not believe, </a:t>
            </a:r>
            <a:endParaRPr lang="en-AU" sz="1600" dirty="0"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		“The stone that the builders rejected </a:t>
            </a:r>
            <a:endParaRPr lang="en-AU" sz="1600" dirty="0"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203200"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has become the cornerstone,” </a:t>
            </a:r>
            <a:endParaRPr lang="en-AU" sz="1600" dirty="0"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8 </a:t>
            </a:r>
            <a:r>
              <a:rPr lang="en-AU" u="sng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and </a:t>
            </a:r>
            <a:endParaRPr lang="en-AU" sz="1600" u="sng" dirty="0"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		“A stone of stumbling,  and a rock of offense.”</a:t>
            </a:r>
            <a:r>
              <a:rPr lang="en-AU" dirty="0"/>
              <a:t>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536850-19E9-924C-9754-7E412A24A9E5}"/>
              </a:ext>
            </a:extLst>
          </p:cNvPr>
          <p:cNvSpPr txBox="1"/>
          <p:nvPr/>
        </p:nvSpPr>
        <p:spPr>
          <a:xfrm>
            <a:off x="0" y="3102637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offensive truth:     </a:t>
            </a:r>
            <a:r>
              <a:rPr lang="en-AU" sz="20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 who reject Jesus are disobedient &amp; rebellious against God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EA2B3E-718A-9D45-9D05-958D5041412D}"/>
              </a:ext>
            </a:extLst>
          </p:cNvPr>
          <p:cNvSpPr txBox="1"/>
          <p:nvPr/>
        </p:nvSpPr>
        <p:spPr>
          <a:xfrm>
            <a:off x="-5164" y="3412363"/>
            <a:ext cx="912772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of us like to think we are our own masters &amp; not answerable to God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rebellious pride of man is often viewed as a virtue by sinful man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1FD995-4432-A645-95D0-061177601E4F}"/>
              </a:ext>
            </a:extLst>
          </p:cNvPr>
          <p:cNvSpPr txBox="1"/>
          <p:nvPr/>
        </p:nvSpPr>
        <p:spPr>
          <a:xfrm>
            <a:off x="4859019" y="2060915"/>
            <a:ext cx="433656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Zapf Dingbats"/>
              <a:buChar char="✞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rock to build our lives on;  or</a:t>
            </a:r>
          </a:p>
          <a:p>
            <a:pPr marL="342900" indent="-342900">
              <a:buFont typeface="Zapf Dingbats"/>
              <a:buChar char="✞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rock to trip over and give offence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18D9C02-0294-DD41-BECB-FB21EC0A2478}"/>
              </a:ext>
            </a:extLst>
          </p:cNvPr>
          <p:cNvSpPr/>
          <p:nvPr/>
        </p:nvSpPr>
        <p:spPr>
          <a:xfrm>
            <a:off x="539552" y="2720684"/>
            <a:ext cx="8310512" cy="42216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They stumble because they disobey the word, as they were destined to do.</a:t>
            </a:r>
            <a:r>
              <a:rPr lang="en-AU" dirty="0"/>
              <a:t>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8A233B2-198D-BB45-965B-A3D0FD81D846}"/>
              </a:ext>
            </a:extLst>
          </p:cNvPr>
          <p:cNvSpPr txBox="1"/>
          <p:nvPr/>
        </p:nvSpPr>
        <p:spPr>
          <a:xfrm>
            <a:off x="6775" y="4037357"/>
            <a:ext cx="499727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rebellious pride encounters Jesus, either: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B617837-5C12-C548-A451-21AEACE72637}"/>
              </a:ext>
            </a:extLst>
          </p:cNvPr>
          <p:cNvSpPr txBox="1"/>
          <p:nvPr/>
        </p:nvSpPr>
        <p:spPr>
          <a:xfrm>
            <a:off x="4986765" y="4044581"/>
            <a:ext cx="407160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Zapf Dingbats"/>
              <a:buChar char="✞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Repentance and rebirth;  or</a:t>
            </a:r>
          </a:p>
          <a:p>
            <a:pPr marL="342900" indent="-342900">
              <a:buFont typeface="Zapf Dingbats"/>
              <a:buChar char="✞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collision of angst &amp; offence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20AE3B-C46D-FA4F-B5A5-1C8609A2A503}"/>
              </a:ext>
            </a:extLst>
          </p:cNvPr>
          <p:cNvSpPr txBox="1"/>
          <p:nvPr/>
        </p:nvSpPr>
        <p:spPr>
          <a:xfrm>
            <a:off x="203138" y="4611722"/>
            <a:ext cx="8855229" cy="3847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continue to share the Gospel, for the sake of those who won’t stumble and reject Him </a:t>
            </a:r>
          </a:p>
        </p:txBody>
      </p:sp>
    </p:spTree>
    <p:extLst>
      <p:ext uri="{BB962C8B-B14F-4D97-AF65-F5344CB8AC3E}">
        <p14:creationId xmlns:p14="http://schemas.microsoft.com/office/powerpoint/2010/main" val="313055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80615A3-467F-0842-8132-88AC6A03C03F}"/>
              </a:ext>
            </a:extLst>
          </p:cNvPr>
          <p:cNvSpPr/>
          <p:nvPr/>
        </p:nvSpPr>
        <p:spPr>
          <a:xfrm>
            <a:off x="661" y="0"/>
            <a:ext cx="9143339" cy="489364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anose="030F0902030302020204" pitchFamily="66" charset="0"/>
                <a:ea typeface="Times New Roman" panose="02020603050405020304" pitchFamily="18" charset="0"/>
              </a:rPr>
              <a:t>John 3:17–21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</a:rPr>
              <a:t> (ESV) </a:t>
            </a:r>
            <a:endParaRPr lang="en-A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US" sz="24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God did not send his Son into the world to condemn the world, but in order that the world might be saved through him.</a:t>
            </a:r>
            <a:r>
              <a:rPr lang="en-US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24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Whoever believes in him is not condemned, but whoever does </a:t>
            </a:r>
            <a:r>
              <a:rPr lang="en-US" sz="2400" b="1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24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believe is condemned already, because he has not believed in the name of the only Son of God. </a:t>
            </a:r>
            <a:r>
              <a:rPr lang="en-US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19 </a:t>
            </a:r>
            <a:r>
              <a:rPr lang="en-US" sz="24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this is the judgment:  </a:t>
            </a:r>
            <a:r>
              <a:rPr lang="en-US" sz="2400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light has come into the world</a:t>
            </a:r>
            <a:r>
              <a:rPr lang="en-US" sz="24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2400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people loved the darkness rather than the light because their works were evil</a:t>
            </a:r>
            <a:r>
              <a:rPr lang="en-US" sz="24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20 </a:t>
            </a:r>
            <a:r>
              <a:rPr lang="en-US" sz="24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everyone who does wicked things hates the light and does not come to the light, lest his works should be exposed.</a:t>
            </a:r>
            <a:r>
              <a:rPr lang="en-US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n-US" sz="24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whoever does what is true comes to the light, so that it may be clearly seen that his works have been carried out in God.”</a:t>
            </a:r>
            <a:endParaRPr lang="en-US" sz="2400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348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F909BA4-C29C-3A4D-84F0-759E3644C04E}"/>
              </a:ext>
            </a:extLst>
          </p:cNvPr>
          <p:cNvSpPr txBox="1"/>
          <p:nvPr/>
        </p:nvSpPr>
        <p:spPr>
          <a:xfrm>
            <a:off x="23003" y="27847"/>
            <a:ext cx="3563888" cy="15696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Gospel is the Best News Ever.</a:t>
            </a:r>
          </a:p>
          <a:p>
            <a:pPr algn="ctr"/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Jesus and His Gospel  </a:t>
            </a:r>
            <a:r>
              <a:rPr lang="en-A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offensive to many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5F39C9-2285-514C-A6E0-3B7E67B5C4EC}"/>
              </a:ext>
            </a:extLst>
          </p:cNvPr>
          <p:cNvSpPr txBox="1"/>
          <p:nvPr/>
        </p:nvSpPr>
        <p:spPr>
          <a:xfrm>
            <a:off x="0" y="1981078"/>
            <a:ext cx="50092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one can ignore Jesus – He is in your path: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0615A3-467F-0842-8132-88AC6A03C03F}"/>
              </a:ext>
            </a:extLst>
          </p:cNvPr>
          <p:cNvSpPr/>
          <p:nvPr/>
        </p:nvSpPr>
        <p:spPr>
          <a:xfrm>
            <a:off x="3649957" y="27847"/>
            <a:ext cx="5472608" cy="20149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7 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So the honour is for you who believe, but for those who do not believe, </a:t>
            </a:r>
            <a:endParaRPr lang="en-AU" sz="1600" dirty="0"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		“The stone that the builders rejected </a:t>
            </a:r>
            <a:endParaRPr lang="en-AU" sz="1600" dirty="0"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203200"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has become the cornerstone,” </a:t>
            </a:r>
            <a:endParaRPr lang="en-AU" sz="1600" dirty="0"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8 </a:t>
            </a:r>
            <a:r>
              <a:rPr lang="en-AU" u="sng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and </a:t>
            </a:r>
            <a:endParaRPr lang="en-AU" sz="1600" u="sng" dirty="0"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		“A stone of stumbling,  and a rock of offense.”</a:t>
            </a:r>
            <a:r>
              <a:rPr lang="en-AU" dirty="0"/>
              <a:t>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536850-19E9-924C-9754-7E412A24A9E5}"/>
              </a:ext>
            </a:extLst>
          </p:cNvPr>
          <p:cNvSpPr txBox="1"/>
          <p:nvPr/>
        </p:nvSpPr>
        <p:spPr>
          <a:xfrm>
            <a:off x="-661" y="2555443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offensive truth:     </a:t>
            </a:r>
            <a:r>
              <a:rPr lang="en-AU" sz="20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 who reject Jesus are disobedient &amp; rebellious against God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EA2B3E-718A-9D45-9D05-958D5041412D}"/>
              </a:ext>
            </a:extLst>
          </p:cNvPr>
          <p:cNvSpPr txBox="1"/>
          <p:nvPr/>
        </p:nvSpPr>
        <p:spPr>
          <a:xfrm>
            <a:off x="36180" y="2796828"/>
            <a:ext cx="912772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of us like to think we are our own masters &amp; not answerable to God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rebellious pride of man is often viewed as a virtue by sinful man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1FD995-4432-A645-95D0-061177601E4F}"/>
              </a:ext>
            </a:extLst>
          </p:cNvPr>
          <p:cNvSpPr txBox="1"/>
          <p:nvPr/>
        </p:nvSpPr>
        <p:spPr>
          <a:xfrm>
            <a:off x="4864182" y="1999235"/>
            <a:ext cx="433656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Zapf Dingbats"/>
              <a:buChar char="✞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rock to build our lives on;  or</a:t>
            </a:r>
          </a:p>
          <a:p>
            <a:pPr marL="342900" indent="-342900">
              <a:buFont typeface="Zapf Dingbats"/>
              <a:buChar char="✞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rock to trip over and give offence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8A233B2-198D-BB45-965B-A3D0FD81D846}"/>
              </a:ext>
            </a:extLst>
          </p:cNvPr>
          <p:cNvSpPr txBox="1"/>
          <p:nvPr/>
        </p:nvSpPr>
        <p:spPr>
          <a:xfrm>
            <a:off x="-4194" y="3374260"/>
            <a:ext cx="499727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rebellious pride encounters Jesus, either: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B617837-5C12-C548-A451-21AEACE72637}"/>
              </a:ext>
            </a:extLst>
          </p:cNvPr>
          <p:cNvSpPr txBox="1"/>
          <p:nvPr/>
        </p:nvSpPr>
        <p:spPr>
          <a:xfrm>
            <a:off x="4928406" y="3389139"/>
            <a:ext cx="407160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Zapf Dingbats"/>
              <a:buChar char="✞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Repentance and rebirth;  or</a:t>
            </a:r>
          </a:p>
          <a:p>
            <a:pPr marL="342900" indent="-342900">
              <a:buFont typeface="Zapf Dingbats"/>
              <a:buChar char="✞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collision of angst &amp; offence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20AE3B-C46D-FA4F-B5A5-1C8609A2A503}"/>
              </a:ext>
            </a:extLst>
          </p:cNvPr>
          <p:cNvSpPr txBox="1"/>
          <p:nvPr/>
        </p:nvSpPr>
        <p:spPr>
          <a:xfrm>
            <a:off x="172429" y="3983494"/>
            <a:ext cx="8855229" cy="3847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continue to share the Gospel, for the sake of those who won’t stumble and reject Him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00B984-BC96-0D47-8367-B3AED0C1C006}"/>
              </a:ext>
            </a:extLst>
          </p:cNvPr>
          <p:cNvSpPr txBox="1"/>
          <p:nvPr/>
        </p:nvSpPr>
        <p:spPr>
          <a:xfrm>
            <a:off x="17367" y="4321422"/>
            <a:ext cx="910740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rebellious like to live in darkness because the Light exposes their evil deeds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light of the righteousness of Christ, our evil nature is seen for what it is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09A87F8-310C-1149-8D54-3BFD6093DD61}"/>
              </a:ext>
            </a:extLst>
          </p:cNvPr>
          <p:cNvSpPr/>
          <p:nvPr/>
        </p:nvSpPr>
        <p:spPr>
          <a:xfrm>
            <a:off x="755576" y="4982514"/>
            <a:ext cx="7251230" cy="7407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10 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Once you were not a people, but now you are God’s people; once you had not received mercy, but now you have received mercy.</a:t>
            </a:r>
            <a:r>
              <a:rPr lang="en-AU" dirty="0"/>
              <a:t>  </a:t>
            </a:r>
            <a:endParaRPr lang="en-US" sz="2000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89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F909BA4-C29C-3A4D-84F0-759E3644C04E}"/>
              </a:ext>
            </a:extLst>
          </p:cNvPr>
          <p:cNvSpPr txBox="1"/>
          <p:nvPr/>
        </p:nvSpPr>
        <p:spPr>
          <a:xfrm>
            <a:off x="23003" y="27847"/>
            <a:ext cx="3563888" cy="15696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Gospel is the Best News Ever.</a:t>
            </a:r>
          </a:p>
          <a:p>
            <a:pPr algn="ctr"/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Jesus and His Gospel  </a:t>
            </a:r>
            <a:r>
              <a:rPr lang="en-A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offensive to many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5F39C9-2285-514C-A6E0-3B7E67B5C4EC}"/>
              </a:ext>
            </a:extLst>
          </p:cNvPr>
          <p:cNvSpPr txBox="1"/>
          <p:nvPr/>
        </p:nvSpPr>
        <p:spPr>
          <a:xfrm>
            <a:off x="0" y="1981078"/>
            <a:ext cx="50092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one can ignore Jesus – He is in your path: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0615A3-467F-0842-8132-88AC6A03C03F}"/>
              </a:ext>
            </a:extLst>
          </p:cNvPr>
          <p:cNvSpPr/>
          <p:nvPr/>
        </p:nvSpPr>
        <p:spPr>
          <a:xfrm>
            <a:off x="3649957" y="27847"/>
            <a:ext cx="5472608" cy="20149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7 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So the honour is for you who believe, but for those who do not believe, </a:t>
            </a:r>
            <a:endParaRPr lang="en-AU" sz="1600" dirty="0"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		“The stone that the builders rejected </a:t>
            </a:r>
            <a:endParaRPr lang="en-AU" sz="1600" dirty="0"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203200"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has become the cornerstone,” </a:t>
            </a:r>
            <a:endParaRPr lang="en-AU" sz="1600" dirty="0"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8 </a:t>
            </a:r>
            <a:r>
              <a:rPr lang="en-AU" u="sng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and </a:t>
            </a:r>
            <a:endParaRPr lang="en-AU" sz="1600" u="sng" dirty="0"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		“A stone of stumbling,  and a rock of offense.”</a:t>
            </a:r>
            <a:r>
              <a:rPr lang="en-AU" dirty="0"/>
              <a:t>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536850-19E9-924C-9754-7E412A24A9E5}"/>
              </a:ext>
            </a:extLst>
          </p:cNvPr>
          <p:cNvSpPr txBox="1"/>
          <p:nvPr/>
        </p:nvSpPr>
        <p:spPr>
          <a:xfrm>
            <a:off x="-661" y="2555443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offensive truth:     </a:t>
            </a:r>
            <a:r>
              <a:rPr lang="en-AU" sz="20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 who reject Jesus are disobedient &amp; rebellious against God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EA2B3E-718A-9D45-9D05-958D5041412D}"/>
              </a:ext>
            </a:extLst>
          </p:cNvPr>
          <p:cNvSpPr txBox="1"/>
          <p:nvPr/>
        </p:nvSpPr>
        <p:spPr>
          <a:xfrm>
            <a:off x="36180" y="2796828"/>
            <a:ext cx="912772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of us like to think we are our own masters &amp; not answerable to God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rebellious pride of man is often viewed as a virtue by sinful man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1FD995-4432-A645-95D0-061177601E4F}"/>
              </a:ext>
            </a:extLst>
          </p:cNvPr>
          <p:cNvSpPr txBox="1"/>
          <p:nvPr/>
        </p:nvSpPr>
        <p:spPr>
          <a:xfrm>
            <a:off x="4864182" y="1999235"/>
            <a:ext cx="433656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Zapf Dingbats"/>
              <a:buChar char="✞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rock to build our lives on;  or</a:t>
            </a:r>
          </a:p>
          <a:p>
            <a:pPr marL="342900" indent="-342900">
              <a:buFont typeface="Zapf Dingbats"/>
              <a:buChar char="✞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rock to trip over and give offence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8A233B2-198D-BB45-965B-A3D0FD81D846}"/>
              </a:ext>
            </a:extLst>
          </p:cNvPr>
          <p:cNvSpPr txBox="1"/>
          <p:nvPr/>
        </p:nvSpPr>
        <p:spPr>
          <a:xfrm>
            <a:off x="-4194" y="3374260"/>
            <a:ext cx="499727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rebellious pride encounters Jesus, either: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B617837-5C12-C548-A451-21AEACE72637}"/>
              </a:ext>
            </a:extLst>
          </p:cNvPr>
          <p:cNvSpPr txBox="1"/>
          <p:nvPr/>
        </p:nvSpPr>
        <p:spPr>
          <a:xfrm>
            <a:off x="4928406" y="3389139"/>
            <a:ext cx="407160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Zapf Dingbats"/>
              <a:buChar char="✞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Repentance and rebirth;  or</a:t>
            </a:r>
          </a:p>
          <a:p>
            <a:pPr marL="342900" indent="-342900">
              <a:buFont typeface="Zapf Dingbats"/>
              <a:buChar char="✞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collision of angst &amp; offence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20AE3B-C46D-FA4F-B5A5-1C8609A2A503}"/>
              </a:ext>
            </a:extLst>
          </p:cNvPr>
          <p:cNvSpPr txBox="1"/>
          <p:nvPr/>
        </p:nvSpPr>
        <p:spPr>
          <a:xfrm>
            <a:off x="172429" y="3983494"/>
            <a:ext cx="8855229" cy="3847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continue to share the Gospel, for the sake of those who won’t stumble and reject Him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00B984-BC96-0D47-8367-B3AED0C1C006}"/>
              </a:ext>
            </a:extLst>
          </p:cNvPr>
          <p:cNvSpPr txBox="1"/>
          <p:nvPr/>
        </p:nvSpPr>
        <p:spPr>
          <a:xfrm>
            <a:off x="17367" y="4321422"/>
            <a:ext cx="910740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rebellious like to live in darkness because the Light exposes their evil deeds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light of the righteousness of Christ, our evil nature is seen for what it is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09A87F8-310C-1149-8D54-3BFD6093DD61}"/>
              </a:ext>
            </a:extLst>
          </p:cNvPr>
          <p:cNvSpPr/>
          <p:nvPr/>
        </p:nvSpPr>
        <p:spPr>
          <a:xfrm>
            <a:off x="1259632" y="4974284"/>
            <a:ext cx="5328592" cy="7407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....  proclaim the excellencies of him who called you out of darkness into his marvellous light.</a:t>
            </a:r>
            <a:r>
              <a:rPr lang="en-AU" dirty="0"/>
              <a:t> </a:t>
            </a:r>
            <a:endParaRPr lang="en-US" sz="2000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20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6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7938" indent="-7938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As you come to him, a living stone rejected by men but in the sight of God chosen and precious, </a:t>
            </a: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5 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you yourselves like living stones are being built up as a spiritual house, to be a holy priesthood, to offer spiritual sacrifices acceptable to God through Jesus Christ.  </a:t>
            </a: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6 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For it stands in Scripture: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“Behold, I am laying in Zion a stone,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203200">
              <a:lnSpc>
                <a:spcPct val="115000"/>
              </a:lnSpc>
              <a:spcAft>
                <a:spcPts val="0"/>
              </a:spcAft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 cornerstone chosen and precious,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and whoever believes in him will not be put to shame.”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So the honour is for you who believe, but for those who do not believe,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“The stone that the builders rejected   has become the cornerstone,”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8 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“A stone of stumbling,   and a rock of offense.” 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345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13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dirty="0">
                <a:solidFill>
                  <a:srgbClr val="FFFFFF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They stumble because they disobey the word, as they were destined to do.</a:t>
            </a: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endParaRPr lang="en-AU" sz="2800" dirty="0">
              <a:solidFill>
                <a:srgbClr val="FFFFFF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But you are a chosen race, a royal priesthood, a holy nation, a people for his own possession, that you may proclaim the excellencies of him who called you out of darkness into his marvellous light.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Once you were not a people, but now you are God’s people; once you had not received mercy, but now you have received mercy. </a:t>
            </a:r>
            <a:endParaRPr lang="en-AU" sz="28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lvl="0" indent="-203200">
              <a:lnSpc>
                <a:spcPct val="115000"/>
              </a:lnSpc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r>
              <a:rPr lang="en-AU" sz="2800" dirty="0">
                <a:solidFill>
                  <a:srgbClr val="FFFF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AU" sz="2800" dirty="0">
              <a:solidFill>
                <a:srgbClr val="FFFFFF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endParaRPr lang="en-AU" sz="28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264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8BF91-D44A-6442-B536-8D912AE9A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721596"/>
          </a:xfrm>
        </p:spPr>
        <p:txBody>
          <a:bodyPr/>
          <a:lstStyle/>
          <a:p>
            <a:r>
              <a:rPr lang="en-AU" dirty="0">
                <a:solidFill>
                  <a:srgbClr val="FFFF00"/>
                </a:solidFill>
              </a:rPr>
              <a:t>Why are many of us</a:t>
            </a:r>
            <a:br>
              <a:rPr lang="en-AU" dirty="0">
                <a:solidFill>
                  <a:srgbClr val="FFFF00"/>
                </a:solidFill>
              </a:rPr>
            </a:br>
            <a:r>
              <a:rPr lang="en-AU" dirty="0">
                <a:solidFill>
                  <a:srgbClr val="FFFF00"/>
                </a:solidFill>
              </a:rPr>
              <a:t>unwilling </a:t>
            </a:r>
            <a:br>
              <a:rPr lang="en-AU" dirty="0">
                <a:solidFill>
                  <a:srgbClr val="FFFF00"/>
                </a:solidFill>
              </a:rPr>
            </a:br>
            <a:r>
              <a:rPr lang="en-AU" dirty="0">
                <a:solidFill>
                  <a:srgbClr val="FFFF00"/>
                </a:solidFill>
              </a:rPr>
              <a:t>to talk about our faith</a:t>
            </a:r>
            <a:br>
              <a:rPr lang="en-AU" dirty="0">
                <a:solidFill>
                  <a:srgbClr val="FFFF00"/>
                </a:solidFill>
              </a:rPr>
            </a:br>
            <a:r>
              <a:rPr lang="en-AU" dirty="0">
                <a:solidFill>
                  <a:srgbClr val="FFFF00"/>
                </a:solidFill>
              </a:rPr>
              <a:t>in Jesus Christ</a:t>
            </a:r>
            <a:br>
              <a:rPr lang="en-AU" dirty="0">
                <a:solidFill>
                  <a:srgbClr val="FFFF00"/>
                </a:solidFill>
              </a:rPr>
            </a:br>
            <a:r>
              <a:rPr lang="en-AU" dirty="0">
                <a:solidFill>
                  <a:srgbClr val="FFFF00"/>
                </a:solidFill>
              </a:rPr>
              <a:t>with an unbeliever???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9E031C-7234-8C4C-BC64-EF0CAE43593E}"/>
              </a:ext>
            </a:extLst>
          </p:cNvPr>
          <p:cNvSpPr txBox="1"/>
          <p:nvPr/>
        </p:nvSpPr>
        <p:spPr>
          <a:xfrm>
            <a:off x="575556" y="3793604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chemeClr val="bg1"/>
                </a:solidFill>
              </a:rPr>
              <a:t>Is it an unfounded fear that they might be offended?</a:t>
            </a:r>
          </a:p>
        </p:txBody>
      </p:sp>
    </p:spTree>
    <p:extLst>
      <p:ext uri="{BB962C8B-B14F-4D97-AF65-F5344CB8AC3E}">
        <p14:creationId xmlns:p14="http://schemas.microsoft.com/office/powerpoint/2010/main" val="27566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F909BA4-C29C-3A4D-84F0-759E3644C04E}"/>
              </a:ext>
            </a:extLst>
          </p:cNvPr>
          <p:cNvSpPr txBox="1"/>
          <p:nvPr/>
        </p:nvSpPr>
        <p:spPr>
          <a:xfrm>
            <a:off x="23003" y="27847"/>
            <a:ext cx="3563888" cy="15696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Gospel is the Best News Ever.</a:t>
            </a:r>
          </a:p>
          <a:p>
            <a:pPr algn="ctr"/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Jesus and His Gospel  </a:t>
            </a:r>
            <a:r>
              <a:rPr lang="en-A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offensive to many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5F39C9-2285-514C-A6E0-3B7E67B5C4EC}"/>
              </a:ext>
            </a:extLst>
          </p:cNvPr>
          <p:cNvSpPr txBox="1"/>
          <p:nvPr/>
        </p:nvSpPr>
        <p:spPr>
          <a:xfrm>
            <a:off x="-5163" y="2042758"/>
            <a:ext cx="50092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one can ignore Jesus – He is in your path: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0615A3-467F-0842-8132-88AC6A03C03F}"/>
              </a:ext>
            </a:extLst>
          </p:cNvPr>
          <p:cNvSpPr/>
          <p:nvPr/>
        </p:nvSpPr>
        <p:spPr>
          <a:xfrm>
            <a:off x="3649957" y="27847"/>
            <a:ext cx="5472608" cy="20149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7 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So the honour is for you who believe, but for those who do not believe, </a:t>
            </a:r>
            <a:endParaRPr lang="en-AU" sz="1600" dirty="0"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		“The stone that the builders rejected </a:t>
            </a:r>
            <a:endParaRPr lang="en-AU" sz="1600" dirty="0"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203200"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has become the cornerstone,” </a:t>
            </a:r>
            <a:endParaRPr lang="en-AU" sz="1600" dirty="0"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8 </a:t>
            </a:r>
            <a:r>
              <a:rPr lang="en-AU" u="sng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and </a:t>
            </a:r>
            <a:endParaRPr lang="en-AU" sz="1600" u="sng" dirty="0"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15000"/>
              </a:lnSpc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		“A stone of stumbling,  and a rock of offense.”</a:t>
            </a:r>
            <a:r>
              <a:rPr lang="en-AU" dirty="0"/>
              <a:t>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536850-19E9-924C-9754-7E412A24A9E5}"/>
              </a:ext>
            </a:extLst>
          </p:cNvPr>
          <p:cNvSpPr txBox="1"/>
          <p:nvPr/>
        </p:nvSpPr>
        <p:spPr>
          <a:xfrm>
            <a:off x="0" y="3102637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offensive truth:     </a:t>
            </a:r>
            <a:r>
              <a:rPr lang="en-AU" sz="20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 who reject Jesus are disobedient &amp; rebellious against God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EA2B3E-718A-9D45-9D05-958D5041412D}"/>
              </a:ext>
            </a:extLst>
          </p:cNvPr>
          <p:cNvSpPr txBox="1"/>
          <p:nvPr/>
        </p:nvSpPr>
        <p:spPr>
          <a:xfrm>
            <a:off x="-5164" y="3412363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of us like to think we are our own masters &amp; not answerable to God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1FD995-4432-A645-95D0-061177601E4F}"/>
              </a:ext>
            </a:extLst>
          </p:cNvPr>
          <p:cNvSpPr txBox="1"/>
          <p:nvPr/>
        </p:nvSpPr>
        <p:spPr>
          <a:xfrm>
            <a:off x="4859019" y="2060915"/>
            <a:ext cx="433656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Zapf Dingbats"/>
              <a:buChar char="✞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rock to build our lives on;  or</a:t>
            </a:r>
          </a:p>
          <a:p>
            <a:pPr marL="342900" indent="-342900">
              <a:buFont typeface="Zapf Dingbats"/>
              <a:buChar char="✞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rock to trip over and give offence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18D9C02-0294-DD41-BECB-FB21EC0A2478}"/>
              </a:ext>
            </a:extLst>
          </p:cNvPr>
          <p:cNvSpPr/>
          <p:nvPr/>
        </p:nvSpPr>
        <p:spPr>
          <a:xfrm>
            <a:off x="539552" y="2720684"/>
            <a:ext cx="8310512" cy="42216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They stumble because they disobey the word, as they were destined to do.</a:t>
            </a:r>
            <a:r>
              <a:rPr lang="en-AU" dirty="0"/>
              <a:t> </a:t>
            </a:r>
            <a:endParaRPr lang="en-US" sz="2000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66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3" grpId="0" animBg="1"/>
      <p:bldP spid="9" grpId="0"/>
      <p:bldP spid="11" grpId="0" uiExpand="1" build="p"/>
      <p:bldP spid="7" grpId="0" uiExpand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4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i="1" u="sng" dirty="0">
                <a:solidFill>
                  <a:srgbClr val="FFFF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 did it my way</a:t>
            </a:r>
            <a:r>
              <a:rPr lang="en-AU" sz="2800" i="1" dirty="0">
                <a:solidFill>
                  <a:srgbClr val="FFFF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</a:t>
            </a:r>
            <a:r>
              <a:rPr lang="en-AU" sz="2000" dirty="0">
                <a:solidFill>
                  <a:srgbClr val="FFFF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(an ode to prideful self-sufficiency and rebellion against God)</a:t>
            </a:r>
            <a:endParaRPr lang="en-AU" sz="20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2EB86C9-EA1F-F84B-95FF-C45ADEE09BE9}"/>
              </a:ext>
            </a:extLst>
          </p:cNvPr>
          <p:cNvSpPr/>
          <p:nvPr/>
        </p:nvSpPr>
        <p:spPr>
          <a:xfrm>
            <a:off x="323528" y="1057300"/>
            <a:ext cx="56166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now, the end is near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so I face the final curtain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My friends, I'll say it clear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I'll state my case of which I'm certain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I've lived a life that's full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travelled each and every highway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But more, much more than this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u="sn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did it my way</a:t>
            </a:r>
            <a:endParaRPr lang="en-AU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380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4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i="1" u="sng" dirty="0">
                <a:solidFill>
                  <a:srgbClr val="FFFF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 did it my way</a:t>
            </a:r>
            <a:r>
              <a:rPr lang="en-AU" sz="2800" i="1" dirty="0">
                <a:solidFill>
                  <a:srgbClr val="FFFF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</a:t>
            </a:r>
            <a:r>
              <a:rPr lang="en-AU" sz="2000" dirty="0">
                <a:solidFill>
                  <a:srgbClr val="FFFF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(an ode to prideful self-sufficiency and rebellion against God)</a:t>
            </a:r>
            <a:endParaRPr lang="en-AU" sz="20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2EB86C9-EA1F-F84B-95FF-C45ADEE09BE9}"/>
              </a:ext>
            </a:extLst>
          </p:cNvPr>
          <p:cNvSpPr/>
          <p:nvPr/>
        </p:nvSpPr>
        <p:spPr>
          <a:xfrm>
            <a:off x="755576" y="913284"/>
            <a:ext cx="56166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Regrets, I've had a few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But then again, too few to mention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did what I had to do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saw it through without exemption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planned each chartered course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Each careful step along the byway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But more, much more than this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u="sn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did it my way</a:t>
            </a:r>
            <a:r>
              <a:rPr lang="en-AU" sz="2400" dirty="0">
                <a:solidFill>
                  <a:schemeClr val="bg1"/>
                </a:solidFill>
              </a:rPr>
              <a:t> </a:t>
            </a:r>
            <a:endParaRPr lang="en-AU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277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4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i="1" u="sng" dirty="0">
                <a:solidFill>
                  <a:srgbClr val="FFFF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 did it my way</a:t>
            </a:r>
            <a:r>
              <a:rPr lang="en-AU" sz="2800" i="1" dirty="0">
                <a:solidFill>
                  <a:srgbClr val="FFFF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</a:t>
            </a:r>
            <a:r>
              <a:rPr lang="en-AU" sz="2000" dirty="0">
                <a:solidFill>
                  <a:srgbClr val="FFFF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(an ode to prideful self-sufficiency and rebellion against God)</a:t>
            </a:r>
            <a:endParaRPr lang="en-AU" sz="20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2EB86C9-EA1F-F84B-95FF-C45ADEE09BE9}"/>
              </a:ext>
            </a:extLst>
          </p:cNvPr>
          <p:cNvSpPr/>
          <p:nvPr/>
        </p:nvSpPr>
        <p:spPr>
          <a:xfrm>
            <a:off x="1403648" y="985292"/>
            <a:ext cx="56166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Yes, there were times, I'm sure you knew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When I bit off more than I could chew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But through it all, when there was doubt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ate it up and spit it out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faced it all and I stood tall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u="sn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did it my way</a:t>
            </a:r>
            <a:r>
              <a:rPr lang="en-AU" sz="2400" dirty="0">
                <a:solidFill>
                  <a:schemeClr val="bg1"/>
                </a:solidFill>
              </a:rPr>
              <a:t> </a:t>
            </a:r>
            <a:endParaRPr lang="en-AU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568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4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i="1" u="sng" dirty="0">
                <a:solidFill>
                  <a:srgbClr val="FFFF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 did it my way</a:t>
            </a:r>
            <a:r>
              <a:rPr lang="en-AU" sz="2800" i="1" dirty="0">
                <a:solidFill>
                  <a:srgbClr val="FFFF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</a:t>
            </a:r>
            <a:r>
              <a:rPr lang="en-AU" sz="2000" dirty="0">
                <a:solidFill>
                  <a:srgbClr val="FFFFFF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(an ode to prideful self-sufficiency and rebellion against God)</a:t>
            </a:r>
            <a:endParaRPr lang="en-AU" sz="20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2EB86C9-EA1F-F84B-95FF-C45ADEE09BE9}"/>
              </a:ext>
            </a:extLst>
          </p:cNvPr>
          <p:cNvSpPr/>
          <p:nvPr/>
        </p:nvSpPr>
        <p:spPr>
          <a:xfrm>
            <a:off x="1763688" y="1057300"/>
            <a:ext cx="56166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I've loved, laughed and cried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I've had my fill, my share of losing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now, as tears subside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find it all so amusing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 think I did all that 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may I say, not in a shy way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Oh no, no, not me</a:t>
            </a:r>
            <a:br>
              <a:rPr lang="en-AU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2400" i="1" u="sn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did it my way</a:t>
            </a:r>
            <a:r>
              <a:rPr lang="en-AU" sz="2400" dirty="0">
                <a:solidFill>
                  <a:schemeClr val="bg1"/>
                </a:solidFill>
              </a:rPr>
              <a:t> </a:t>
            </a:r>
            <a:endParaRPr lang="en-AU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91264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114807</TotalTime>
  <Words>1590</Words>
  <Application>Microsoft Macintosh PowerPoint</Application>
  <PresentationFormat>On-screen Show (16:10)</PresentationFormat>
  <Paragraphs>115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Comic Sans MS</vt:lpstr>
      <vt:lpstr>Times New Roman</vt:lpstr>
      <vt:lpstr>Zapf Dingbats</vt:lpstr>
      <vt:lpstr>Default Design</vt:lpstr>
      <vt:lpstr>PowerPoint Presentation</vt:lpstr>
      <vt:lpstr>PowerPoint Presentation</vt:lpstr>
      <vt:lpstr>PowerPoint Presentation</vt:lpstr>
      <vt:lpstr>Why are many of us unwilling  to talk about our faith in Jesus Christ with an unbeliever???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1931</cp:revision>
  <cp:lastPrinted>2020-10-21T01:32:18Z</cp:lastPrinted>
  <dcterms:created xsi:type="dcterms:W3CDTF">2016-11-04T06:28:01Z</dcterms:created>
  <dcterms:modified xsi:type="dcterms:W3CDTF">2020-10-21T01:40:32Z</dcterms:modified>
</cp:coreProperties>
</file>